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5" r:id="rId5"/>
    <p:sldId id="266" r:id="rId6"/>
    <p:sldId id="267" r:id="rId7"/>
    <p:sldId id="268" r:id="rId8"/>
    <p:sldId id="271" r:id="rId9"/>
    <p:sldId id="270" r:id="rId10"/>
    <p:sldId id="27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97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77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7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3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9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8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88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BF9E7-FFAD-49E4-8D86-C2D56FDE3F32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A1095-4A79-4E6A-9FF2-9B9C6FC06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0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sox5gwopmozt/media-studies-what-are-conventions-of-tv-crime-drama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/>
              <a:t>What are the key codes and conventions of LFTV drama?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https://prezi.com/sox5gwopmozt/media-studies-what-are-conventions-of-tv-crime-drama/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929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877"/>
            <a:ext cx="10515600" cy="1325563"/>
          </a:xfrm>
          <a:solidFill>
            <a:srgbClr val="92D050"/>
          </a:solidFill>
        </p:spPr>
        <p:txBody>
          <a:bodyPr/>
          <a:lstStyle/>
          <a:p>
            <a:r>
              <a:rPr lang="en-GB" dirty="0"/>
              <a:t>This is the question you will be answering in lesson next week: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3" y="1718441"/>
            <a:ext cx="11146220" cy="4458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300" b="1" dirty="0"/>
              <a:t>“LFTV Dramas must appeal to a wide range of audiences for them to be considered successful.” </a:t>
            </a:r>
            <a:r>
              <a:rPr lang="en-GB" sz="3600" b="1" dirty="0">
                <a:solidFill>
                  <a:schemeClr val="bg2">
                    <a:lumMod val="75000"/>
                  </a:schemeClr>
                </a:solidFill>
              </a:rPr>
              <a:t>Discuss how far you agree with this statement in relation to the LFTV episodes you have studied.</a:t>
            </a:r>
          </a:p>
          <a:p>
            <a:pPr marL="0" indent="0">
              <a:buNone/>
            </a:pPr>
            <a:r>
              <a:rPr lang="en-GB" dirty="0"/>
              <a:t>In your answer you </a:t>
            </a:r>
            <a:r>
              <a:rPr lang="en-GB" b="1" dirty="0">
                <a:solidFill>
                  <a:srgbClr val="FF0000"/>
                </a:solidFill>
              </a:rPr>
              <a:t>should</a:t>
            </a:r>
            <a:r>
              <a:rPr lang="en-GB" dirty="0"/>
              <a:t>:</a:t>
            </a:r>
          </a:p>
          <a:p>
            <a:r>
              <a:rPr lang="en-GB" sz="3200" i="1" dirty="0"/>
              <a:t>Use the statement as a starting point for your introduction or thesis*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310" y="5933287"/>
            <a:ext cx="5614780" cy="92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29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07" y="191704"/>
            <a:ext cx="10515600" cy="1325563"/>
          </a:xfrm>
          <a:solidFill>
            <a:schemeClr val="accent2"/>
          </a:solidFill>
        </p:spPr>
        <p:txBody>
          <a:bodyPr/>
          <a:lstStyle/>
          <a:p>
            <a:r>
              <a:rPr lang="en-GB" b="1" dirty="0"/>
              <a:t>*What is a 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21" y="1683736"/>
            <a:ext cx="11301248" cy="4874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By definition, a thesis is “a statement or theory that is put forward as a premise to be maintained or proved.”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You can have three approaches in your essay:</a:t>
            </a:r>
          </a:p>
          <a:p>
            <a:pPr marL="514350" indent="-514350">
              <a:buAutoNum type="arabicParenR"/>
            </a:pPr>
            <a:r>
              <a:rPr lang="en-GB" sz="3500" dirty="0"/>
              <a:t>You agree with the statement and will, through exemplification, prove the statement to be true.</a:t>
            </a:r>
          </a:p>
          <a:p>
            <a:pPr marL="514350" indent="-514350">
              <a:buAutoNum type="arabicParenR"/>
            </a:pPr>
            <a:r>
              <a:rPr lang="en-GB" sz="3500" dirty="0"/>
              <a:t>You disagree with the statement and will, through argument, show how it is not true.</a:t>
            </a:r>
          </a:p>
          <a:p>
            <a:pPr marL="514350" indent="-514350">
              <a:buAutoNum type="arabicParenR"/>
            </a:pPr>
            <a:r>
              <a:rPr lang="en-GB" sz="3500" dirty="0"/>
              <a:t>You partially agree with the statement and will, through negotiation, discuss other factors which are of equal importance.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2951" y="474783"/>
            <a:ext cx="4611041" cy="75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1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Historical</a:t>
            </a:r>
            <a:r>
              <a:rPr lang="en-GB" dirty="0"/>
              <a:t> contexts – intertextual references / historical issues and events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636860"/>
              </p:ext>
            </p:extLst>
          </p:nvPr>
        </p:nvGraphicFramePr>
        <p:xfrm>
          <a:off x="838200" y="1825624"/>
          <a:ext cx="10515600" cy="503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947549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24268653"/>
                    </a:ext>
                  </a:extLst>
                </a:gridCol>
              </a:tblGrid>
              <a:tr h="622059">
                <a:tc>
                  <a:txBody>
                    <a:bodyPr/>
                    <a:lstStyle/>
                    <a:p>
                      <a:r>
                        <a:rPr lang="en-GB" sz="2400" dirty="0"/>
                        <a:t>Stranger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Trapped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41325"/>
                  </a:ext>
                </a:extLst>
              </a:tr>
              <a:tr h="44103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80s pop </a:t>
                      </a:r>
                      <a:r>
                        <a:rPr lang="en-GB" sz="2000" baseline="0" dirty="0"/>
                        <a:t>culture – real media texts that came out at the time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The decade saw great socioeconomic change due to advances in technology and a worldwide move away from planned economies and towards laissez-faire capitalism.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CIA conspiracies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Reagan’s Star Wars – covert government actions.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economic and social difficulties as they suffered from multiple debt crises in the 1980s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Conflict between Denmark</a:t>
                      </a:r>
                      <a:r>
                        <a:rPr lang="en-GB" sz="2000" baseline="0" dirty="0"/>
                        <a:t> and Iceland declaring independence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2008 financial crisis –a major economic and political event in Iceland that involved the default of all three of the country's major privately owned commercial banks in late 2008; Iceland's systemic banking collapse was the largest experienced by any country in economic history.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54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1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Economic contexts </a:t>
            </a:r>
            <a:r>
              <a:rPr lang="en-GB" dirty="0"/>
              <a:t>– how products reflect production (tools), finance (budget) and tech opportunities (platforms) and constraints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109804"/>
              </p:ext>
            </p:extLst>
          </p:nvPr>
        </p:nvGraphicFramePr>
        <p:xfrm>
          <a:off x="838200" y="1825624"/>
          <a:ext cx="10515600" cy="456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947549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24268653"/>
                    </a:ext>
                  </a:extLst>
                </a:gridCol>
              </a:tblGrid>
              <a:tr h="720196">
                <a:tc>
                  <a:txBody>
                    <a:bodyPr/>
                    <a:lstStyle/>
                    <a:p>
                      <a:r>
                        <a:rPr lang="en-GB" sz="2400" dirty="0"/>
                        <a:t>Stranger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Trapped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41325"/>
                  </a:ext>
                </a:extLst>
              </a:tr>
              <a:tr h="36009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$6 million per episode (The Crown was</a:t>
                      </a:r>
                      <a:r>
                        <a:rPr lang="en-GB" sz="2000" baseline="0" dirty="0"/>
                        <a:t> most expensive at $10) – track history of high budget, popular TV shows.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CGI effects used heavily in Stranger Things (sets, locations)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Exclusive on Netflix – subscriptions model</a:t>
                      </a:r>
                      <a:endParaRPr lang="en-GB" sz="20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1</a:t>
                      </a:r>
                      <a:r>
                        <a:rPr lang="en-GB" sz="2000" baseline="30000" dirty="0"/>
                        <a:t>st</a:t>
                      </a:r>
                      <a:r>
                        <a:rPr lang="en-GB" sz="2000" dirty="0"/>
                        <a:t> drama purchased</a:t>
                      </a:r>
                      <a:r>
                        <a:rPr lang="en-GB" sz="2000" baseline="0" dirty="0"/>
                        <a:t> by BBC (wider European platform)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Highest budgeted TV show for an Icelandic series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Locations – set around port, ferry, </a:t>
                      </a:r>
                      <a:r>
                        <a:rPr lang="en-GB" sz="2000" baseline="0" dirty="0" err="1"/>
                        <a:t>homelife</a:t>
                      </a:r>
                      <a:r>
                        <a:rPr lang="en-GB" sz="2000" baseline="0" dirty="0"/>
                        <a:t> (snow)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err="1"/>
                        <a:t>Amzon</a:t>
                      </a:r>
                      <a:r>
                        <a:rPr lang="en-GB" sz="2000" baseline="0" dirty="0"/>
                        <a:t> prime – membership required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iPlayer (when on BBC4) – TV license, other PSB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Purchase per episode on YouTube</a:t>
                      </a:r>
                    </a:p>
                    <a:p>
                      <a:endParaRPr lang="en-GB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60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1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Economic contexts </a:t>
            </a:r>
            <a:r>
              <a:rPr lang="en-GB" dirty="0"/>
              <a:t>– how products differ in institutional backgrounds and use of media language to reach different audiences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995733"/>
              </p:ext>
            </p:extLst>
          </p:nvPr>
        </p:nvGraphicFramePr>
        <p:xfrm>
          <a:off x="838200" y="1825623"/>
          <a:ext cx="10515600" cy="441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947549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24268653"/>
                    </a:ext>
                  </a:extLst>
                </a:gridCol>
              </a:tblGrid>
              <a:tr h="735013">
                <a:tc>
                  <a:txBody>
                    <a:bodyPr/>
                    <a:lstStyle/>
                    <a:p>
                      <a:r>
                        <a:rPr lang="en-GB" sz="2400" dirty="0"/>
                        <a:t>Stranger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Trapped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41325"/>
                  </a:ext>
                </a:extLst>
              </a:tr>
              <a:tr h="367506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Netflix – mainly produce</a:t>
                      </a:r>
                      <a:r>
                        <a:rPr lang="en-GB" sz="2000" baseline="0" dirty="0"/>
                        <a:t> content in English for English speaking western audiences; however, this shift is changing as the model.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Opened up the doors to more cultural programmes for western audiences.</a:t>
                      </a:r>
                      <a:endParaRPr lang="en-GB" sz="20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PSB –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Made for national television in Iceland before being exported to other markets (because the media language could be understood</a:t>
                      </a:r>
                      <a:r>
                        <a:rPr lang="en-GB" sz="2000" baseline="0" dirty="0"/>
                        <a:t> – people recognised the thriller/noir conventions)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BBC/Prime picked it up because it fitted their catalogue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15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1925"/>
            <a:ext cx="112014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Political contexts </a:t>
            </a:r>
            <a:r>
              <a:rPr lang="en-GB" dirty="0"/>
              <a:t>– how products are influenced by politics through intertextuality / reflect political issues &amp; events / construct political attitudes and beliefs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465158"/>
              </p:ext>
            </p:extLst>
          </p:nvPr>
        </p:nvGraphicFramePr>
        <p:xfrm>
          <a:off x="838200" y="1825624"/>
          <a:ext cx="10515600" cy="4607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947549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24268653"/>
                    </a:ext>
                  </a:extLst>
                </a:gridCol>
              </a:tblGrid>
              <a:tr h="766763">
                <a:tc>
                  <a:txBody>
                    <a:bodyPr/>
                    <a:lstStyle/>
                    <a:p>
                      <a:r>
                        <a:rPr lang="en-GB" sz="2400" dirty="0"/>
                        <a:t>Stranger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Trapped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41325"/>
                  </a:ext>
                </a:extLst>
              </a:tr>
              <a:tr h="383381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Reagan issues – </a:t>
                      </a:r>
                      <a:r>
                        <a:rPr lang="en-GB" sz="2000" dirty="0" err="1"/>
                        <a:t>hardline</a:t>
                      </a:r>
                      <a:r>
                        <a:rPr lang="en-GB" sz="2000" baseline="0" dirty="0"/>
                        <a:t> approach to Russia, the necessity for protection and spying to keep homeland.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Space race – links to sci-fi genre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err="1"/>
                        <a:t>Wikileaks</a:t>
                      </a:r>
                      <a:r>
                        <a:rPr lang="en-GB" sz="2000" baseline="0" dirty="0"/>
                        <a:t> – showed government conspiracies and listening (NSA listening in). </a:t>
                      </a:r>
                      <a:endParaRPr lang="en-GB" sz="20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2008 crisis – build a new port to attract Chinese and American investment (storyline relies on reflections</a:t>
                      </a:r>
                      <a:r>
                        <a:rPr lang="en-GB" baseline="0" dirty="0"/>
                        <a:t> on the fragility of the economy).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Fishing/tourism – livelihoods and protection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Financial crisis – people who moved out to make money and perhaps move on?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72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1925"/>
            <a:ext cx="112014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Social contexts </a:t>
            </a:r>
            <a:r>
              <a:rPr lang="en-GB" dirty="0"/>
              <a:t>– how products are influenced by social attitudes and changes through intertextuality / can reflect back attitudes and beliefs about the world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807424"/>
              </p:ext>
            </p:extLst>
          </p:nvPr>
        </p:nvGraphicFramePr>
        <p:xfrm>
          <a:off x="838200" y="1825624"/>
          <a:ext cx="10515600" cy="492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947549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24268653"/>
                    </a:ext>
                  </a:extLst>
                </a:gridCol>
              </a:tblGrid>
              <a:tr h="775230">
                <a:tc>
                  <a:txBody>
                    <a:bodyPr/>
                    <a:lstStyle/>
                    <a:p>
                      <a:r>
                        <a:rPr lang="en-GB" sz="2400" dirty="0"/>
                        <a:t>Stranger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Trapped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41325"/>
                  </a:ext>
                </a:extLst>
              </a:tr>
              <a:tr h="387614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Will – questions around sexuality / gender identity</a:t>
                      </a:r>
                      <a:r>
                        <a:rPr lang="en-GB" sz="2000" baseline="0" dirty="0"/>
                        <a:t> – disappearance represents social anxiety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Eleven as androgynous character with no fixed identity – played out in 80s America creates a sense of narrative conflict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Gender roles – single parent family (female) </a:t>
                      </a:r>
                      <a:endParaRPr lang="en-GB" sz="20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Representations</a:t>
                      </a:r>
                      <a:r>
                        <a:rPr lang="en-GB" sz="2000" baseline="0" dirty="0"/>
                        <a:t> of beauty – </a:t>
                      </a:r>
                      <a:r>
                        <a:rPr lang="en-GB" sz="2000" baseline="0" dirty="0" err="1"/>
                        <a:t>Andri</a:t>
                      </a:r>
                      <a:r>
                        <a:rPr lang="en-GB" sz="2000" baseline="0" dirty="0"/>
                        <a:t> is stereotypical heartthrob character to Iceland (European audiences);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Human trafficking is an issue – people worried about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err="1"/>
                        <a:t>Andri</a:t>
                      </a:r>
                      <a:r>
                        <a:rPr lang="en-GB" sz="2000" baseline="0" dirty="0"/>
                        <a:t> – left with the kids, wife moved to the city.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Other European – Lithuania/East Europe stigma</a:t>
                      </a:r>
                    </a:p>
                    <a:p>
                      <a:endParaRPr lang="en-GB" baseline="0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00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1925"/>
            <a:ext cx="112014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Cultural contexts </a:t>
            </a:r>
            <a:r>
              <a:rPr lang="en-GB" dirty="0"/>
              <a:t>– how products reflect/construct shared behaviours, customs and traditions  / reflect time periods and events through intertextuality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574552"/>
              </p:ext>
            </p:extLst>
          </p:nvPr>
        </p:nvGraphicFramePr>
        <p:xfrm>
          <a:off x="838200" y="1825624"/>
          <a:ext cx="10515600" cy="548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947549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24268653"/>
                    </a:ext>
                  </a:extLst>
                </a:gridCol>
              </a:tblGrid>
              <a:tr h="762530">
                <a:tc>
                  <a:txBody>
                    <a:bodyPr/>
                    <a:lstStyle/>
                    <a:p>
                      <a:r>
                        <a:rPr lang="en-GB" sz="2400" dirty="0"/>
                        <a:t>Stranger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Trapped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741325"/>
                  </a:ext>
                </a:extLst>
              </a:tr>
              <a:tr h="381264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 role of police</a:t>
                      </a:r>
                      <a:r>
                        <a:rPr lang="en-GB" sz="2000" baseline="0" dirty="0"/>
                        <a:t> in Hawkins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Small rural communities – Safe Space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Everyone knows everything.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A-lister actors</a:t>
                      </a:r>
                      <a:r>
                        <a:rPr lang="en-GB" sz="2000" baseline="0" dirty="0"/>
                        <a:t> (Winona Ryder 80s icon, Matthew </a:t>
                      </a:r>
                      <a:r>
                        <a:rPr lang="en-GB" sz="2000" baseline="0" dirty="0" err="1"/>
                        <a:t>modine</a:t>
                      </a:r>
                      <a:r>
                        <a:rPr lang="en-GB" sz="2000" baseline="0" dirty="0"/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err="1"/>
                        <a:t>Intertexuality</a:t>
                      </a:r>
                      <a:r>
                        <a:rPr lang="en-GB" sz="2000" baseline="0" dirty="0"/>
                        <a:t> of films from the 80s, Stephen King, music, poster art (used in marketing also).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Fishing industry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Inhospitable landscapes and settings (snow, ice, darkness)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</a:t>
                      </a:r>
                      <a:r>
                        <a:rPr lang="en-GB" sz="2000" baseline="0" dirty="0"/>
                        <a:t> role of police –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Small communities – not affected by global events (fire 7 years ago). Everyone knows everything.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Less advanced versus Reykjavik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Reference to Fargo, Fortitude – other popular </a:t>
                      </a:r>
                      <a:r>
                        <a:rPr lang="en-GB" sz="2000" baseline="0" dirty="0" err="1"/>
                        <a:t>Scandi</a:t>
                      </a:r>
                      <a:r>
                        <a:rPr lang="en-GB" sz="2000" baseline="0" dirty="0"/>
                        <a:t> or Nordic-noir elements that help create meaning.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926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5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001"/>
            <a:ext cx="10515600" cy="1325563"/>
          </a:xfrm>
          <a:solidFill>
            <a:srgbClr val="FFFF00"/>
          </a:solidFill>
        </p:spPr>
        <p:txBody>
          <a:bodyPr/>
          <a:lstStyle/>
          <a:p>
            <a:r>
              <a:rPr lang="en-GB" dirty="0"/>
              <a:t>LO: To explore best approaches to answering an exam question on LFTV 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Today we will:</a:t>
            </a:r>
          </a:p>
          <a:p>
            <a:r>
              <a:rPr lang="en-GB" sz="3600" dirty="0"/>
              <a:t>Consider what contexts we can use in our essay</a:t>
            </a:r>
          </a:p>
          <a:p>
            <a:r>
              <a:rPr lang="en-GB" sz="3600" dirty="0"/>
              <a:t>Discuss a range of possible theoretical ideas and arguments to use in our essay</a:t>
            </a:r>
          </a:p>
          <a:p>
            <a:r>
              <a:rPr lang="en-GB" sz="3600" dirty="0"/>
              <a:t>Examine a variety of past student essays</a:t>
            </a:r>
          </a:p>
          <a:p>
            <a:r>
              <a:rPr lang="en-GB" sz="3600" dirty="0"/>
              <a:t>Develop a suitable method for answering the exam question</a:t>
            </a:r>
          </a:p>
        </p:txBody>
      </p:sp>
    </p:spTree>
    <p:extLst>
      <p:ext uri="{BB962C8B-B14F-4D97-AF65-F5344CB8AC3E}">
        <p14:creationId xmlns:p14="http://schemas.microsoft.com/office/powerpoint/2010/main" val="213993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877"/>
            <a:ext cx="10515600" cy="1325563"/>
          </a:xfrm>
          <a:solidFill>
            <a:srgbClr val="92D050"/>
          </a:solidFill>
        </p:spPr>
        <p:txBody>
          <a:bodyPr/>
          <a:lstStyle/>
          <a:p>
            <a:r>
              <a:rPr lang="en-GB" dirty="0"/>
              <a:t>This is the question you will be answering in lesson next week: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3" y="1718441"/>
            <a:ext cx="11146220" cy="44585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b="1" dirty="0"/>
              <a:t>“LFTV Dramas must appeal to a wide range of audiences for them to be considered successful.” Discuss how far you agree with this statement in relation to the LFTV episodes you have studied.</a:t>
            </a:r>
          </a:p>
          <a:p>
            <a:pPr marL="0" indent="0">
              <a:buNone/>
            </a:pPr>
            <a:r>
              <a:rPr lang="en-GB" dirty="0"/>
              <a:t>In your answer you should:</a:t>
            </a:r>
          </a:p>
          <a:p>
            <a:r>
              <a:rPr lang="en-GB" sz="3200" i="1" dirty="0"/>
              <a:t>Consider the codes and conventions of LFTV Drama</a:t>
            </a:r>
          </a:p>
          <a:p>
            <a:r>
              <a:rPr lang="en-GB" sz="3200" i="1" dirty="0"/>
              <a:t>Consider a range of contexts</a:t>
            </a:r>
          </a:p>
          <a:p>
            <a:r>
              <a:rPr lang="en-GB" sz="3200" i="1" dirty="0"/>
              <a:t>Make comparisons, judgements and draw conclusions</a:t>
            </a:r>
          </a:p>
          <a:p>
            <a:r>
              <a:rPr lang="en-GB" sz="3200" i="1" dirty="0"/>
              <a:t>Consider how producers categorise and group audiences.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249" y="5835253"/>
            <a:ext cx="5535952" cy="91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1026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are the key codes and conventions of LFTV drama?</vt:lpstr>
      <vt:lpstr>Historical contexts – intertextual references / historical issues and events</vt:lpstr>
      <vt:lpstr>Economic contexts – how products reflect production (tools), finance (budget) and tech opportunities (platforms) and constraints</vt:lpstr>
      <vt:lpstr>Economic contexts – how products differ in institutional backgrounds and use of media language to reach different audiences</vt:lpstr>
      <vt:lpstr>Political contexts – how products are influenced by politics through intertextuality / reflect political issues &amp; events / construct political attitudes and beliefs</vt:lpstr>
      <vt:lpstr>Social contexts – how products are influenced by social attitudes and changes through intertextuality / can reflect back attitudes and beliefs about the world</vt:lpstr>
      <vt:lpstr>Cultural contexts – how products reflect/construct shared behaviours, customs and traditions  / reflect time periods and events through intertextuality</vt:lpstr>
      <vt:lpstr>LO: To explore best approaches to answering an exam question on LFTV drama</vt:lpstr>
      <vt:lpstr>This is the question you will be answering in lesson next week:</vt:lpstr>
      <vt:lpstr>This is the question you will be answering in lesson next week:</vt:lpstr>
      <vt:lpstr>*What is a thesis?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LFTV Drama</dc:title>
  <dc:creator>Richard Mayers</dc:creator>
  <cp:lastModifiedBy>Richard Mayers</cp:lastModifiedBy>
  <cp:revision>27</cp:revision>
  <dcterms:created xsi:type="dcterms:W3CDTF">2019-03-04T13:15:31Z</dcterms:created>
  <dcterms:modified xsi:type="dcterms:W3CDTF">2019-05-29T20:51:16Z</dcterms:modified>
</cp:coreProperties>
</file>